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>
        <p:scale>
          <a:sx n="130" d="100"/>
          <a:sy n="130" d="100"/>
        </p:scale>
        <p:origin x="-106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2%20-%20&#1056;,%20&#1055;&#1088;,%20&#1062;&#1089;&#1090;%20&#1080;%20&#1042;&#1056;%20-2017(&#1075;&#1086;&#1076;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25834917437378E-2"/>
          <c:y val="9.2432734489196949E-2"/>
          <c:w val="0.53731280645014168"/>
          <c:h val="0.81513453102160616"/>
        </c:manualLayout>
      </c:layout>
      <c:pie3DChart>
        <c:varyColors val="1"/>
        <c:ser>
          <c:idx val="1"/>
          <c:order val="1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Лист1!$D$15:$D$38</c:f>
              <c:numCache>
                <c:formatCode>#,##0.00</c:formatCode>
                <c:ptCount val="10"/>
                <c:pt idx="0">
                  <c:v>164857.80079000001</c:v>
                </c:pt>
                <c:pt idx="1">
                  <c:v>16092.951580000001</c:v>
                </c:pt>
                <c:pt idx="2">
                  <c:v>10847.02447</c:v>
                </c:pt>
                <c:pt idx="3">
                  <c:v>3779.83959</c:v>
                </c:pt>
                <c:pt idx="4">
                  <c:v>35996.571960000008</c:v>
                </c:pt>
                <c:pt idx="5">
                  <c:v>2373.9697799999999</c:v>
                </c:pt>
                <c:pt idx="6">
                  <c:v>529.92398000000003</c:v>
                </c:pt>
                <c:pt idx="7">
                  <c:v>24724.659479999998</c:v>
                </c:pt>
                <c:pt idx="8">
                  <c:v>1741.5517500000001</c:v>
                </c:pt>
                <c:pt idx="9">
                  <c:v>12.016</c:v>
                </c:pt>
              </c:numCache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26165332662154"/>
          <c:y val="2.8378891878358122E-2"/>
          <c:w val="0.81173834667337852"/>
          <c:h val="0.808688728627576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Исполненно 2018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Лист1!$B$4:$B$7</c:f>
              <c:numCache>
                <c:formatCode>#,##0.000</c:formatCode>
                <c:ptCount val="4"/>
                <c:pt idx="0">
                  <c:v>33889.699999999997</c:v>
                </c:pt>
                <c:pt idx="1">
                  <c:v>354423.55699999997</c:v>
                </c:pt>
                <c:pt idx="2">
                  <c:v>56752.605000000003</c:v>
                </c:pt>
                <c:pt idx="3">
                  <c:v>27251.129000000001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Исполненно 2019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Лист1!$C$4:$C$7</c:f>
              <c:numCache>
                <c:formatCode>#,##0.000</c:formatCode>
                <c:ptCount val="4"/>
                <c:pt idx="0">
                  <c:v>156</c:v>
                </c:pt>
                <c:pt idx="1">
                  <c:v>447388.51</c:v>
                </c:pt>
                <c:pt idx="2">
                  <c:v>99234.29</c:v>
                </c:pt>
                <c:pt idx="3">
                  <c:v>4163.68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957952"/>
        <c:axId val="142996608"/>
        <c:axId val="0"/>
      </c:bar3DChart>
      <c:catAx>
        <c:axId val="142957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2996608"/>
        <c:crosses val="autoZero"/>
        <c:auto val="1"/>
        <c:lblAlgn val="ctr"/>
        <c:lblOffset val="100"/>
        <c:noMultiLvlLbl val="0"/>
      </c:catAx>
      <c:valAx>
        <c:axId val="14299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Тыс. </a:t>
                </a:r>
                <a:r>
                  <a:rPr lang="ru-RU" dirty="0" err="1" smtClean="0"/>
                  <a:t>руб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9166749417223065E-2"/>
              <c:y val="0.37321477162762917"/>
            </c:manualLayout>
          </c:layout>
          <c:overlay val="0"/>
        </c:title>
        <c:numFmt formatCode="#,##0.000" sourceLinked="1"/>
        <c:majorTickMark val="none"/>
        <c:minorTickMark val="none"/>
        <c:tickLblPos val="nextTo"/>
        <c:crossAx val="1429579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5591230604009E-2"/>
          <c:y val="8.2931761105376811E-2"/>
          <c:w val="0.52624461479588691"/>
          <c:h val="0.81078564742130754"/>
        </c:manualLayout>
      </c:layout>
      <c:pie3DChart>
        <c:varyColors val="1"/>
        <c:ser>
          <c:idx val="19"/>
          <c:order val="19"/>
          <c:explosion val="25"/>
          <c:dPt>
            <c:idx val="5"/>
            <c:bubble3D val="0"/>
            <c:explosion val="4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БЮДЖЕТА'!$X$14:$X$548</c:f>
              <c:numCache>
                <c:formatCode>#,##0.000</c:formatCode>
                <c:ptCount val="12"/>
                <c:pt idx="0">
                  <c:v>71174.137999999977</c:v>
                </c:pt>
                <c:pt idx="1">
                  <c:v>1712.2</c:v>
                </c:pt>
                <c:pt idx="2">
                  <c:v>22.13</c:v>
                </c:pt>
                <c:pt idx="3">
                  <c:v>27692.753000000001</c:v>
                </c:pt>
                <c:pt idx="4">
                  <c:v>20501.476610000002</c:v>
                </c:pt>
                <c:pt idx="5">
                  <c:v>462067.72199999989</c:v>
                </c:pt>
                <c:pt idx="6">
                  <c:v>24722.652000000002</c:v>
                </c:pt>
                <c:pt idx="7">
                  <c:v>8652.1970000000001</c:v>
                </c:pt>
                <c:pt idx="8">
                  <c:v>150</c:v>
                </c:pt>
                <c:pt idx="9">
                  <c:v>2548.1799999999998</c:v>
                </c:pt>
                <c:pt idx="10">
                  <c:v>2.8660000000000001</c:v>
                </c:pt>
                <c:pt idx="11">
                  <c:v>20294</c:v>
                </c:pt>
              </c:numCache>
            </c:numRef>
          </c:val>
        </c:ser>
        <c:ser>
          <c:idx val="18"/>
          <c:order val="1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БЮДЖЕТА'!$W$14:$W$548</c:f>
            </c:numRef>
          </c:val>
        </c:ser>
        <c:ser>
          <c:idx val="17"/>
          <c:order val="1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БЮДЖЕТА'!$V$14:$V$548</c:f>
            </c:numRef>
          </c:val>
        </c:ser>
        <c:ser>
          <c:idx val="16"/>
          <c:order val="1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БЮДЖЕТА'!$U$14:$U$548</c:f>
            </c:numRef>
          </c:val>
        </c:ser>
        <c:ser>
          <c:idx val="15"/>
          <c:order val="1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БЮДЖЕТА'!$T$14:$T$548</c:f>
            </c:numRef>
          </c:val>
        </c:ser>
        <c:ser>
          <c:idx val="14"/>
          <c:order val="1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БЮДЖЕТА'!$S$14:$S$548</c:f>
            </c:numRef>
          </c:val>
        </c:ser>
        <c:ser>
          <c:idx val="13"/>
          <c:order val="1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БЮДЖЕТА'!$R$14:$R$548</c:f>
            </c:numRef>
          </c:val>
        </c:ser>
        <c:ser>
          <c:idx val="12"/>
          <c:order val="1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БЮДЖЕТА'!$Q$14:$Q$548</c:f>
            </c:numRef>
          </c:val>
        </c:ser>
        <c:ser>
          <c:idx val="11"/>
          <c:order val="1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БЮДЖЕТА'!$P$14:$P$548</c:f>
            </c:numRef>
          </c:val>
        </c:ser>
        <c:ser>
          <c:idx val="10"/>
          <c:order val="1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БЮДЖЕТА'!$O$14:$O$548</c:f>
            </c:numRef>
          </c:val>
        </c:ser>
        <c:ser>
          <c:idx val="9"/>
          <c:order val="9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БЮДЖЕТА'!$N$14:$N$548</c:f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БЮДЖЕТА'!$M$14:$M$548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БЮДЖЕТА'!$L$14:$L$548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БЮДЖЕТА'!$K$14:$K$548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БЮДЖЕТА'!$J$14:$J$548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БЮДЖЕТА'!$I$14:$I$548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БЮДЖЕТА'!$H$14:$H$548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БЮДЖЕТА'!$G$14:$G$548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БЮДЖЕТА'!$F$14:$F$548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БЮДЖЕТА'!$E$14:$E$548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59324845567459"/>
          <c:y val="2.5212545544339143E-2"/>
          <c:w val="0.31327937284808616"/>
          <c:h val="0.9540749897268228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E6DCAC">
            <a:alpha val="67000"/>
            <a:lumMod val="65000"/>
            <a:lumOff val="35000"/>
          </a:srgbClr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187713442467752E-3"/>
          <c:y val="0"/>
          <c:w val="0.64270129405911425"/>
          <c:h val="0.96782594331623972"/>
        </c:manualLayout>
      </c:layout>
      <c:pie3DChart>
        <c:varyColors val="1"/>
        <c:ser>
          <c:idx val="19"/>
          <c:order val="19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86,32%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2083126029474983E-2"/>
                  <c:y val="8.2937787614241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13,68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БЮДЖЕТА'!$X$9:$X$130</c:f>
              <c:numCache>
                <c:formatCode>#,##0.000</c:formatCode>
                <c:ptCount val="2"/>
                <c:pt idx="0">
                  <c:v>545113.77860999992</c:v>
                </c:pt>
                <c:pt idx="1">
                  <c:v>94426.538999999961</c:v>
                </c:pt>
              </c:numCache>
            </c:numRef>
          </c:val>
        </c:ser>
        <c:ser>
          <c:idx val="18"/>
          <c:order val="1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БЮДЖЕТА'!$W$9:$W$130</c:f>
            </c:numRef>
          </c:val>
        </c:ser>
        <c:ser>
          <c:idx val="17"/>
          <c:order val="1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БЮДЖЕТА'!$V$9:$V$130</c:f>
            </c:numRef>
          </c:val>
        </c:ser>
        <c:ser>
          <c:idx val="16"/>
          <c:order val="1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БЮДЖЕТА'!$U$9:$U$130</c:f>
            </c:numRef>
          </c:val>
        </c:ser>
        <c:ser>
          <c:idx val="15"/>
          <c:order val="1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БЮДЖЕТА'!$T$9:$T$130</c:f>
            </c:numRef>
          </c:val>
        </c:ser>
        <c:ser>
          <c:idx val="14"/>
          <c:order val="1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БЮДЖЕТА'!$S$9:$S$130</c:f>
            </c:numRef>
          </c:val>
        </c:ser>
        <c:ser>
          <c:idx val="13"/>
          <c:order val="1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БЮДЖЕТА'!$R$9:$R$130</c:f>
            </c:numRef>
          </c:val>
        </c:ser>
        <c:ser>
          <c:idx val="12"/>
          <c:order val="1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БЮДЖЕТА'!$Q$9:$Q$130</c:f>
            </c:numRef>
          </c:val>
        </c:ser>
        <c:ser>
          <c:idx val="11"/>
          <c:order val="1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БЮДЖЕТА'!$P$9:$P$130</c:f>
            </c:numRef>
          </c:val>
        </c:ser>
        <c:ser>
          <c:idx val="10"/>
          <c:order val="1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БЮДЖЕТА'!$O$9:$O$130</c:f>
            </c:numRef>
          </c:val>
        </c:ser>
        <c:ser>
          <c:idx val="9"/>
          <c:order val="9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БЮДЖЕТА'!$N$9:$N$130</c:f>
            </c:numRef>
          </c:val>
        </c:ser>
        <c:ser>
          <c:idx val="8"/>
          <c:order val="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БЮДЖЕТА'!$M$9:$M$130</c:f>
            </c:numRef>
          </c:val>
        </c:ser>
        <c:ser>
          <c:idx val="7"/>
          <c:order val="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БЮДЖЕТА'!$L$9:$L$130</c:f>
            </c:numRef>
          </c:val>
        </c:ser>
        <c:ser>
          <c:idx val="6"/>
          <c:order val="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БЮДЖЕТА'!$K$9:$K$130</c:f>
            </c:numRef>
          </c:val>
        </c:ser>
        <c:ser>
          <c:idx val="5"/>
          <c:order val="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БЮДЖЕТА'!$J$9:$J$130</c:f>
            </c:numRef>
          </c:val>
        </c:ser>
        <c:ser>
          <c:idx val="4"/>
          <c:order val="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БЮДЖЕТА'!$I$9:$I$130</c:f>
            </c:numRef>
          </c:val>
        </c:ser>
        <c:ser>
          <c:idx val="3"/>
          <c:order val="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БЮДЖЕТА'!$H$9:$H$130</c:f>
            </c:numRef>
          </c:val>
        </c:ser>
        <c:ser>
          <c:idx val="2"/>
          <c:order val="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БЮДЖЕТА'!$G$9:$G$130</c:f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БЮДЖЕТА'!$F$9:$F$130</c:f>
            </c:numRef>
          </c:val>
        </c:ser>
        <c:ser>
          <c:idx val="0"/>
          <c:order val="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БЮДЖЕТА'!$E$9:$E$130</c:f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10220120469709"/>
          <c:y val="0.28843615329290895"/>
          <c:w val="0.33669592267525833"/>
          <c:h val="0.281568129856916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DDEBCF"/>
        </a:gs>
        <a:gs pos="68000">
          <a:srgbClr val="9CB86E"/>
        </a:gs>
        <a:gs pos="100000">
          <a:srgbClr val="156B13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F6B7-B607-4AA4-AAED-CB637ACB74DA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997C-18DE-437E-B40F-58B784E99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4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997C-18DE-437E-B40F-58B784E99AA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</a:t>
            </a:r>
            <a:r>
              <a:rPr lang="ru-RU" dirty="0" smtClean="0">
                <a:effectLst/>
              </a:rPr>
              <a:t>2019 </a:t>
            </a:r>
            <a:r>
              <a:rPr lang="ru-RU" dirty="0">
                <a:effectLst/>
              </a:rPr>
              <a:t>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4792496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Исполнение бюджета по отраслям в 2019 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06059"/>
              </p:ext>
            </p:extLst>
          </p:nvPr>
        </p:nvGraphicFramePr>
        <p:xfrm>
          <a:off x="395536" y="1484784"/>
          <a:ext cx="8424936" cy="5193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6768"/>
                <a:gridCol w="1111450"/>
                <a:gridCol w="1058015"/>
                <a:gridCol w="1068703"/>
              </a:tblGrid>
              <a:tr h="527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план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Исполнения 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128 769,696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114 116,110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88,62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943,634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943,634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40,536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40,536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74 043,032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67 811,906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91,58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88 861,911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89 644,760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739 978,047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727 404,186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81 117,152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70 244,696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25 035,512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677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,799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8 564,029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7 765,037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3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21 210,000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по отраслям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26042"/>
              </p:ext>
            </p:extLst>
          </p:nvPr>
        </p:nvGraphicFramePr>
        <p:xfrm>
          <a:off x="251520" y="1340768"/>
          <a:ext cx="871296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2019 год</a:t>
            </a:r>
            <a:endParaRPr lang="ru-RU" sz="3200" b="1" i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032247"/>
              </p:ext>
            </p:extLst>
          </p:nvPr>
        </p:nvGraphicFramePr>
        <p:xfrm>
          <a:off x="68356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муниципальных программ за 2019 год</a:t>
            </a:r>
            <a:endParaRPr lang="ru-RU" sz="3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98379"/>
              </p:ext>
            </p:extLst>
          </p:nvPr>
        </p:nvGraphicFramePr>
        <p:xfrm>
          <a:off x="179512" y="1196752"/>
          <a:ext cx="8640960" cy="4976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688"/>
                <a:gridCol w="936104"/>
                <a:gridCol w="792088"/>
                <a:gridCol w="720080"/>
              </a:tblGrid>
              <a:tr h="124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Исполнено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исполнения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жилье молодых семей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 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1 414,577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1 414,577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251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дополнительного образования в сфере культуры и искусства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</a:rPr>
                        <a:t>14 654,972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Times New Roman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</a:rPr>
                        <a:t>14 654,972</a:t>
                      </a:r>
                      <a:endParaRPr lang="ru-RU" sz="1050" b="1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«Развития </a:t>
                      </a:r>
                      <a:r>
                        <a:rPr lang="ru-RU" sz="900" u="none" strike="noStrike" dirty="0">
                          <a:effectLst/>
                        </a:rPr>
                        <a:t>образования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710 281,244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698 279,219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98,31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муниципальной службы в администрации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74,495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74,495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«Доступная </a:t>
                      </a:r>
                      <a:r>
                        <a:rPr lang="ru-RU" sz="900" u="none" strike="noStrike" dirty="0">
                          <a:effectLst/>
                        </a:rPr>
                        <a:t>среда для инвалидов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39,367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39,367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015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«Комплексные </a:t>
                      </a:r>
                      <a:r>
                        <a:rPr lang="ru-RU" sz="900" u="none" strike="noStrike" dirty="0">
                          <a:effectLst/>
                        </a:rPr>
                        <a:t>меры по противодействию употреблению наркотиков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53,165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53,165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04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правонарушений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49,982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49,982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«Развитие малого и среднего предпринимательства на территории Михайловского муниципального района»</a:t>
                      </a: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малоэтажного жилищного строительства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10 229,000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9 024,060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88,22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содержания, ремонта автомобильных дорог, мест общего пользования (тротуаров, скверов, </a:t>
                      </a:r>
                      <a:r>
                        <a:rPr lang="ru-RU" sz="900" u="none" strike="noStrike" dirty="0" smtClean="0">
                          <a:effectLst/>
                        </a:rPr>
                        <a:t>          пешеходных </a:t>
                      </a:r>
                      <a:r>
                        <a:rPr lang="ru-RU" sz="900" u="none" strike="noStrike" dirty="0">
                          <a:effectLst/>
                        </a:rPr>
                        <a:t>дорожек и переходов) и сооружений на них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58 179,921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54 499,276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93,67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«Патриотическое </a:t>
                      </a:r>
                      <a:r>
                        <a:rPr lang="ru-RU" sz="900" u="none" strike="noStrike" dirty="0">
                          <a:effectLst/>
                        </a:rPr>
                        <a:t>воспитание граждан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309,598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309,598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«Молодежная политика </a:t>
                      </a:r>
                      <a:r>
                        <a:rPr lang="ru-RU" sz="900" u="none" strike="noStrike" dirty="0">
                          <a:effectLst/>
                        </a:rPr>
                        <a:t>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физической культуры и спорта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8 564,029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7 765,037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90,67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культуры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80 729,997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69 857,541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86,53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73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терроризма и противодействие экстремизму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«Программа </a:t>
                      </a:r>
                      <a:r>
                        <a:rPr lang="ru-RU" sz="900" u="none" strike="noStrike" dirty="0">
                          <a:effectLst/>
                        </a:rPr>
                        <a:t>комплексного развития систем коммунальной инфраструктуры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73 910,079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67 594,789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91,46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«Обеспечение безопасности дорожного движения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50" b="0" i="0" u="none" strike="noStrike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90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«Содержание и ремонт муниципального жилого фонда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12 594,985</a:t>
                      </a:r>
                      <a:endParaRPr lang="ru-RU" sz="1050" b="0" i="0" u="none" strike="noStrike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12 159,420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96,54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«Противодействие коррупции на территории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«Управление муниципальным имуществом и земельными ресурсами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41 880,727</a:t>
                      </a:r>
                      <a:endParaRPr lang="ru-RU" sz="1050" b="0" i="0" u="none" strike="noStrike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36 742,900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87,73</a:t>
                      </a:r>
                      <a:endParaRPr lang="ru-RU" sz="105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25.12.2018 г. № 339 «Об утверждении районного бюджета   Михайловского муниципального     района   на 2019 год и плановый период   2020 и 2021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2019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1 233 150,75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662 519,00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1 126 738,66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106 412,09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6444208" y="2924944"/>
            <a:ext cx="504056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2019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06203"/>
              </p:ext>
            </p:extLst>
          </p:nvPr>
        </p:nvGraphicFramePr>
        <p:xfrm>
          <a:off x="611560" y="1474013"/>
          <a:ext cx="7776864" cy="4518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589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2019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2019 </a:t>
                      </a:r>
                      <a:r>
                        <a:rPr lang="ru-RU" sz="2000" u="none" strike="noStrike" dirty="0" smtClean="0">
                          <a:effectLst/>
                        </a:rPr>
                        <a:t>г</a:t>
                      </a:r>
                      <a:r>
                        <a:rPr lang="ru-RU" sz="2000" u="none" strike="noStrike" dirty="0">
                          <a:effectLst/>
                        </a:rPr>
                        <a:t>. к </a:t>
                      </a:r>
                      <a:r>
                        <a:rPr lang="ru-RU" sz="2000" u="none" strike="noStrike" dirty="0" smtClean="0">
                          <a:effectLst/>
                        </a:rPr>
                        <a:t>2018 </a:t>
                      </a:r>
                      <a:r>
                        <a:rPr lang="ru-RU" sz="2000" u="none" strike="noStrike" dirty="0">
                          <a:effectLst/>
                        </a:rPr>
                        <a:t>г.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779 190,53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 1 233 150,75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158,26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312 688,00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662 519,09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211,88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</a:t>
                      </a:r>
                      <a:r>
                        <a:rPr lang="ru-RU" sz="2000" u="none" strike="noStrike" dirty="0" smtClean="0">
                          <a:effectLst/>
                        </a:rPr>
                        <a:t>ежбюджетные </a:t>
                      </a:r>
                      <a:r>
                        <a:rPr lang="ru-RU" sz="2000" u="none" strike="noStrike" dirty="0">
                          <a:effectLst/>
                        </a:rPr>
                        <a:t>трансферты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466 502,53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570 631,66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122,32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756 225,69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1 126 738,66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148,99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22 964,84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106 412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ru-RU" sz="2000" u="none" strike="noStrike" dirty="0" smtClean="0">
                          <a:effectLst/>
                        </a:rPr>
                        <a:t>09</a:t>
                      </a:r>
                      <a:r>
                        <a:rPr lang="en-US" sz="2000" u="none" strike="noStrike" dirty="0" smtClean="0">
                          <a:effectLst/>
                        </a:rPr>
                        <a:t>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463,37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18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  21 446,31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127 858,41</a:t>
                      </a:r>
                      <a:r>
                        <a:rPr lang="en-US" sz="2000" u="none" strike="noStrike" dirty="0" smtClean="0">
                          <a:effectLst/>
                        </a:rPr>
                        <a:t>  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596,17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433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5 400,00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-                             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2019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81330"/>
              </p:ext>
            </p:extLst>
          </p:nvPr>
        </p:nvGraphicFramePr>
        <p:xfrm>
          <a:off x="251520" y="1340768"/>
          <a:ext cx="87484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собственных налогов в бюджет района за 2019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8577"/>
              </p:ext>
            </p:extLst>
          </p:nvPr>
        </p:nvGraphicFramePr>
        <p:xfrm>
          <a:off x="395536" y="1484784"/>
          <a:ext cx="7920881" cy="4698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402"/>
                <a:gridCol w="1454026"/>
                <a:gridCol w="1464193"/>
                <a:gridCol w="1125260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620 968,00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662 519,09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534 144,00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569 109,60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14 500,00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16 224,02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9 789,00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10 862,43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4 800,00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347,55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90,6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44 945,00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49 067,73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1 650,00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1 455,82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88,2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178,75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7 500,00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8 300,19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2 500,00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Недоимка по платежам в бюджет Михайловского муниципального района (тыс. руб.)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24184"/>
              </p:ext>
            </p:extLst>
          </p:nvPr>
        </p:nvGraphicFramePr>
        <p:xfrm>
          <a:off x="395536" y="1844824"/>
          <a:ext cx="8496944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1728192"/>
                <a:gridCol w="1296144"/>
                <a:gridCol w="1296144"/>
                <a:gridCol w="1152128"/>
              </a:tblGrid>
              <a:tr h="249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налогов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текущего года 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последнюю отчетную дату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снижение            (тыс. руб.)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Рост, снижение           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отдельных видов деятельности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8 500,00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10 022,84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1 522,84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471,22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-30,78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8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взымаемый в связи с применением патентной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налогообложения, зачисляемый в бюджеты  муниципальных районов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368,37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-418,63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16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9 789,00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10 862,43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073,43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2019 году</a:t>
            </a:r>
            <a:endParaRPr lang="ru-RU" sz="3200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184449"/>
              </p:ext>
            </p:extLst>
          </p:nvPr>
        </p:nvGraphicFramePr>
        <p:xfrm>
          <a:off x="467544" y="1700808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2019 год</a:t>
            </a:r>
            <a:endParaRPr lang="ru-RU" sz="2800" b="1" i="1" dirty="0"/>
          </a:p>
        </p:txBody>
      </p:sp>
      <p:sp>
        <p:nvSpPr>
          <p:cNvPr id="3" name="Овал 2"/>
          <p:cNvSpPr/>
          <p:nvPr/>
        </p:nvSpPr>
        <p:spPr>
          <a:xfrm>
            <a:off x="107504" y="1556793"/>
            <a:ext cx="3960440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 сфера – </a:t>
            </a:r>
            <a:r>
              <a:rPr lang="ru-RU" sz="2800" dirty="0" smtClean="0"/>
              <a:t>75,48%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419872" y="1484784"/>
            <a:ext cx="2448272" cy="2149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экономика, ЖКХ – </a:t>
            </a:r>
            <a:r>
              <a:rPr lang="ru-RU" dirty="0" smtClean="0"/>
              <a:t>13,97%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15816" y="3501008"/>
            <a:ext cx="295232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вопросы, средства массовой информации, национальная оборона  - </a:t>
            </a:r>
            <a:r>
              <a:rPr lang="ru-RU" dirty="0" smtClean="0"/>
              <a:t>10,55%</a:t>
            </a: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59320"/>
            <a:ext cx="2448272" cy="173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расходов</a:t>
            </a:r>
          </a:p>
          <a:p>
            <a:pPr algn="ctr"/>
            <a:r>
              <a:rPr lang="ru-RU" dirty="0" smtClean="0"/>
              <a:t>1 126 738,664 </a:t>
            </a:r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1890</TotalTime>
  <Words>997</Words>
  <Application>Microsoft Office PowerPoint</Application>
  <PresentationFormat>Экран (4:3)</PresentationFormat>
  <Paragraphs>283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2019 год </vt:lpstr>
      <vt:lpstr>Нормативная база бюджетного процесса</vt:lpstr>
      <vt:lpstr>Основные параметры бюджета Михайловского муниципального района за 2019 год (тыс. руб.)</vt:lpstr>
      <vt:lpstr>Основные параметры исполнения бюджета Михайловского муниципального района за 2019 год (тыс. руб.)</vt:lpstr>
      <vt:lpstr>Структура налоговых и неналоговых доходов бюджета за 2019 год</vt:lpstr>
      <vt:lpstr>Поступление собственных налогов в бюджет района за 2019 год</vt:lpstr>
      <vt:lpstr>Недоимка по платежам в бюджет Михайловского муниципального района (тыс. руб.)</vt:lpstr>
      <vt:lpstr>Объемы безвозмездных перечислений в бюджет Михайловского муниципального района в 2019 году</vt:lpstr>
      <vt:lpstr>Структура расходов бюджета района за 2019 год</vt:lpstr>
      <vt:lpstr>Исполнение бюджета по отраслям в 2019 году  (тыс. руб.)</vt:lpstr>
      <vt:lpstr>Структура расходов бюджета по отраслям</vt:lpstr>
      <vt:lpstr>Исполнение районного бюджета за 2019 год</vt:lpstr>
      <vt:lpstr>Исполнение районного бюджета в рамках муниципальных программ за 2019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TaranenkoIU</cp:lastModifiedBy>
  <cp:revision>78</cp:revision>
  <dcterms:created xsi:type="dcterms:W3CDTF">2018-04-18T01:16:34Z</dcterms:created>
  <dcterms:modified xsi:type="dcterms:W3CDTF">2020-03-12T05:48:49Z</dcterms:modified>
</cp:coreProperties>
</file>